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71" r:id="rId3"/>
    <p:sldId id="258" r:id="rId4"/>
    <p:sldId id="257" r:id="rId5"/>
    <p:sldId id="268" r:id="rId6"/>
    <p:sldId id="272" r:id="rId7"/>
    <p:sldId id="273" r:id="rId8"/>
    <p:sldId id="275" r:id="rId9"/>
    <p:sldId id="269" r:id="rId10"/>
    <p:sldId id="259" r:id="rId11"/>
    <p:sldId id="260" r:id="rId12"/>
    <p:sldId id="261" r:id="rId13"/>
    <p:sldId id="262" r:id="rId14"/>
    <p:sldId id="263" r:id="rId15"/>
    <p:sldId id="264" r:id="rId16"/>
    <p:sldId id="276" r:id="rId17"/>
    <p:sldId id="265" r:id="rId18"/>
    <p:sldId id="266" r:id="rId19"/>
    <p:sldId id="267" r:id="rId20"/>
  </p:sldIdLst>
  <p:sldSz cx="12192000" cy="6858000"/>
  <p:notesSz cx="6858000" cy="9144000"/>
  <p:embeddedFontLst>
    <p:embeddedFont>
      <p:font typeface="Assistant" pitchFamily="2" charset="-79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4" roundtripDataSignature="AMtx7mhFppRdSzXHfrjx6Y6eGwLn0efx3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5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48"/>
      </p:cViewPr>
      <p:guideLst/>
    </p:cSldViewPr>
  </p:slideViewPr>
  <p:notesTextViewPr>
    <p:cViewPr>
      <p:scale>
        <a:sx n="400" d="100"/>
        <a:sy n="4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eedf12dd6d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g2eedf12dd6d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7" name="Google Shape;18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9" name="Google Shape;20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eedf12dd6d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g2eedf12dd6d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3761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" name="Google Shape;110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eedf12dd6d_1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2eedf12dd6d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eedf12dd6d_1_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6" name="Google Shape;146;g2eedf12dd6d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eedf12dd6d_1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g2eedf12dd6d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ed5df77d3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g2ed5df77d3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6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0" Type="http://schemas.microsoft.com/office/2007/relationships/hdphoto" Target="../media/hdphoto2.wdp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hyperlink" Target="https://www.experian.com/blogs/ask-experian/survey-findings-how-do-consumers-feel-about-credit-cards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benefits.isracard.co.il/parentcategories/online-benefit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eedf12dd6d_1_12"/>
          <p:cNvSpPr/>
          <p:nvPr/>
        </p:nvSpPr>
        <p:spPr>
          <a:xfrm>
            <a:off x="-37800" y="-30250"/>
            <a:ext cx="12229800" cy="6858000"/>
          </a:xfrm>
          <a:prstGeom prst="rect">
            <a:avLst/>
          </a:prstGeom>
          <a:solidFill>
            <a:srgbClr val="0034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g2eedf12dd6d_1_12"/>
          <p:cNvPicPr preferRelativeResize="0"/>
          <p:nvPr/>
        </p:nvPicPr>
        <p:blipFill rotWithShape="1">
          <a:blip r:embed="rId3">
            <a:alphaModFix/>
          </a:blip>
          <a:srcRect r="19341"/>
          <a:stretch/>
        </p:blipFill>
        <p:spPr>
          <a:xfrm>
            <a:off x="3861500" y="-30250"/>
            <a:ext cx="8330501" cy="6888250"/>
          </a:xfrm>
          <a:prstGeom prst="rect">
            <a:avLst/>
          </a:prstGeom>
          <a:solidFill>
            <a:srgbClr val="87161D"/>
          </a:solidFill>
          <a:ln>
            <a:noFill/>
          </a:ln>
        </p:spPr>
      </p:pic>
      <p:sp>
        <p:nvSpPr>
          <p:cNvPr id="90" name="Google Shape;90;g2eedf12dd6d_1_12"/>
          <p:cNvSpPr txBox="1"/>
          <p:nvPr/>
        </p:nvSpPr>
        <p:spPr>
          <a:xfrm>
            <a:off x="234350" y="219225"/>
            <a:ext cx="314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משפט פתיחה - כאב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g2eedf12dd6d_1_12"/>
          <p:cNvSpPr/>
          <p:nvPr/>
        </p:nvSpPr>
        <p:spPr>
          <a:xfrm>
            <a:off x="0" y="-9076"/>
            <a:ext cx="6540600" cy="6867075"/>
          </a:xfrm>
          <a:prstGeom prst="rect">
            <a:avLst/>
          </a:prstGeom>
          <a:solidFill>
            <a:srgbClr val="0034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2;g2eedf12dd6d_1_12">
            <a:extLst>
              <a:ext uri="{FF2B5EF4-FFF2-40B4-BE49-F238E27FC236}">
                <a16:creationId xmlns:a16="http://schemas.microsoft.com/office/drawing/2014/main" id="{A629AE87-1EF2-8247-EC9B-5A42DB74829D}"/>
              </a:ext>
            </a:extLst>
          </p:cNvPr>
          <p:cNvSpPr txBox="1">
            <a:spLocks/>
          </p:cNvSpPr>
          <p:nvPr/>
        </p:nvSpPr>
        <p:spPr>
          <a:xfrm>
            <a:off x="699425" y="1965850"/>
            <a:ext cx="5261700" cy="21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5000"/>
            </a:pPr>
            <a:endParaRPr lang="en-US" sz="5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algn="l">
              <a:buSzPts val="5000"/>
            </a:pPr>
            <a:r>
              <a:rPr lang="en-US" sz="5000">
                <a:latin typeface="Assistant"/>
                <a:ea typeface="Assistant"/>
                <a:cs typeface="Assistant"/>
                <a:sym typeface="Assistant"/>
              </a:rPr>
              <a:t>Sitting on unused Cash Back, Points or Miles</a:t>
            </a:r>
            <a:endParaRPr lang="en-US" sz="5000" dirty="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" name="Google Shape;93;g2eedf12dd6d_1_12">
            <a:extLst>
              <a:ext uri="{FF2B5EF4-FFF2-40B4-BE49-F238E27FC236}">
                <a16:creationId xmlns:a16="http://schemas.microsoft.com/office/drawing/2014/main" id="{3CD7B80E-60A2-F8D6-5139-A4318DFF4991}"/>
              </a:ext>
            </a:extLst>
          </p:cNvPr>
          <p:cNvSpPr txBox="1"/>
          <p:nvPr/>
        </p:nvSpPr>
        <p:spPr>
          <a:xfrm>
            <a:off x="699425" y="894050"/>
            <a:ext cx="7081200" cy="11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00" b="1" dirty="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7 in 10 Americans</a:t>
            </a:r>
            <a:endParaRPr sz="7100" dirty="0"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/>
          <p:nvPr/>
        </p:nvSpPr>
        <p:spPr>
          <a:xfrm>
            <a:off x="-37800" y="-30250"/>
            <a:ext cx="12229800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4"/>
          <p:cNvSpPr txBox="1">
            <a:spLocks noGrp="1"/>
          </p:cNvSpPr>
          <p:nvPr>
            <p:ph type="title"/>
          </p:nvPr>
        </p:nvSpPr>
        <p:spPr>
          <a:xfrm>
            <a:off x="555598" y="1874750"/>
            <a:ext cx="6397500" cy="8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500" b="1" dirty="0">
                <a:latin typeface="Assistant"/>
                <a:ea typeface="Assistant"/>
                <a:cs typeface="Assistant"/>
                <a:sym typeface="Assistant"/>
              </a:rPr>
              <a:t>Meet </a:t>
            </a:r>
            <a:r>
              <a:rPr lang="en-US" sz="5500" b="1" dirty="0" err="1">
                <a:latin typeface="Assistant"/>
                <a:ea typeface="Assistant"/>
                <a:cs typeface="Assistant"/>
                <a:sym typeface="Assistant"/>
              </a:rPr>
              <a:t>BenfiTrade</a:t>
            </a:r>
            <a:endParaRPr sz="5500" b="1" dirty="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30" name="Google Shape;130;p4"/>
          <p:cNvSpPr txBox="1">
            <a:spLocks noGrp="1"/>
          </p:cNvSpPr>
          <p:nvPr>
            <p:ph type="body" idx="1"/>
          </p:nvPr>
        </p:nvSpPr>
        <p:spPr>
          <a:xfrm>
            <a:off x="76200" y="2888450"/>
            <a:ext cx="6536100" cy="19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400" dirty="0">
                <a:latin typeface="Assistant"/>
                <a:ea typeface="Assistant"/>
                <a:cs typeface="Assistant"/>
                <a:sym typeface="Assistant"/>
              </a:rPr>
              <a:t>Making your benefits worth money</a:t>
            </a:r>
            <a:endParaRPr sz="3400" dirty="0"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31" name="Google Shape;131;p4"/>
          <p:cNvPicPr preferRelativeResize="0"/>
          <p:nvPr/>
        </p:nvPicPr>
        <p:blipFill rotWithShape="1">
          <a:blip r:embed="rId3">
            <a:alphaModFix/>
          </a:blip>
          <a:srcRect l="10570" r="16533"/>
          <a:stretch/>
        </p:blipFill>
        <p:spPr>
          <a:xfrm>
            <a:off x="6953100" y="-86272"/>
            <a:ext cx="5238901" cy="6973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91;p1">
            <a:extLst>
              <a:ext uri="{FF2B5EF4-FFF2-40B4-BE49-F238E27FC236}">
                <a16:creationId xmlns:a16="http://schemas.microsoft.com/office/drawing/2014/main" id="{9DEBFE29-1D90-9E0F-7949-824A6E062DC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9" b="79"/>
          <a:stretch/>
        </p:blipFill>
        <p:spPr>
          <a:xfrm>
            <a:off x="7587701" y="1686014"/>
            <a:ext cx="1842497" cy="1749312"/>
          </a:xfrm>
          <a:custGeom>
            <a:avLst/>
            <a:gdLst/>
            <a:ahLst/>
            <a:cxnLst/>
            <a:rect l="l" t="t" r="r" b="b"/>
            <a:pathLst>
              <a:path w="6878775" h="6858000" extrusionOk="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3D97C2F-5900-DB0C-EC86-7C45EB3C7A55}"/>
              </a:ext>
            </a:extLst>
          </p:cNvPr>
          <p:cNvSpPr/>
          <p:nvPr/>
        </p:nvSpPr>
        <p:spPr>
          <a:xfrm>
            <a:off x="-63367" y="200192"/>
            <a:ext cx="4917307" cy="7171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228600" lvl="0">
              <a:spcBef>
                <a:spcPts val="0"/>
              </a:spcBef>
              <a:spcAft>
                <a:spcPts val="600"/>
              </a:spcAft>
              <a:buSzPct val="87804"/>
            </a:pPr>
            <a:r>
              <a:rPr lang="en-US" sz="4000" b="1" kern="1200" dirty="0">
                <a:solidFill>
                  <a:schemeClr val="tx1"/>
                </a:solidFill>
                <a:latin typeface="Assistant" pitchFamily="2" charset="-79"/>
                <a:ea typeface="+mn-ea"/>
                <a:cs typeface="Assistant" pitchFamily="2" charset="-79"/>
                <a:sym typeface="Arial"/>
              </a:rPr>
              <a:t>Rewards Market</a:t>
            </a:r>
          </a:p>
        </p:txBody>
      </p:sp>
      <p:sp>
        <p:nvSpPr>
          <p:cNvPr id="4" name="Google Shape;121;p4">
            <a:extLst>
              <a:ext uri="{FF2B5EF4-FFF2-40B4-BE49-F238E27FC236}">
                <a16:creationId xmlns:a16="http://schemas.microsoft.com/office/drawing/2014/main" id="{FD3F9588-1F34-BE6A-F4AE-DDA28E97C6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4952" y="959966"/>
            <a:ext cx="5832017" cy="4760816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 fontScale="85000" lnSpcReduction="10000"/>
          </a:bodyPr>
          <a:lstStyle/>
          <a:p>
            <a:pPr marL="228600" lv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124137"/>
              <a:buNone/>
            </a:pPr>
            <a:endParaRPr lang="en-US" sz="1800" b="1" kern="1200" dirty="0">
              <a:solidFill>
                <a:schemeClr val="tx1"/>
              </a:solidFill>
              <a:latin typeface="Assistant" pitchFamily="2" charset="-79"/>
              <a:ea typeface="+mn-ea"/>
              <a:cs typeface="Assistant" pitchFamily="2" charset="-79"/>
              <a:sym typeface="Arial"/>
            </a:endParaRPr>
          </a:p>
          <a:p>
            <a:pPr marL="228600" lv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r>
              <a:rPr lang="en-US" sz="1800" kern="1200" dirty="0">
                <a:solidFill>
                  <a:schemeClr val="tx1"/>
                </a:solidFill>
                <a:latin typeface="Assistant" pitchFamily="2" charset="-79"/>
                <a:ea typeface="+mn-ea"/>
                <a:cs typeface="Assistant" pitchFamily="2" charset="-79"/>
                <a:sym typeface="Arial"/>
              </a:rPr>
              <a:t>Users can list their unused points, miles, and perks from various loyalty programs for sale.</a:t>
            </a:r>
          </a:p>
          <a:p>
            <a:pPr marL="228600" lv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124137"/>
              <a:buNone/>
            </a:pPr>
            <a:endParaRPr lang="en-US" sz="1800" kern="1200" dirty="0">
              <a:solidFill>
                <a:schemeClr val="tx1"/>
              </a:solidFill>
              <a:latin typeface="Assistant" pitchFamily="2" charset="-79"/>
              <a:ea typeface="+mn-ea"/>
              <a:cs typeface="Assistant" pitchFamily="2" charset="-79"/>
              <a:sym typeface="Arial"/>
            </a:endParaRPr>
          </a:p>
          <a:p>
            <a:pPr marL="228600" lv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r>
              <a:rPr lang="en-US" sz="1800" kern="1200" dirty="0">
                <a:solidFill>
                  <a:schemeClr val="tx1"/>
                </a:solidFill>
                <a:latin typeface="Assistant" pitchFamily="2" charset="-79"/>
                <a:ea typeface="+mn-ea"/>
                <a:cs typeface="Assistant" pitchFamily="2" charset="-79"/>
                <a:sym typeface="Arial"/>
              </a:rPr>
              <a:t>Buyers can browse available rewards, filter by program, and purchase what best suits their needs.</a:t>
            </a:r>
          </a:p>
          <a:p>
            <a:pPr marL="228600" lv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124137"/>
              <a:buNone/>
            </a:pPr>
            <a:endParaRPr lang="en-US" sz="1800" kern="1200" dirty="0">
              <a:solidFill>
                <a:schemeClr val="tx1"/>
              </a:solidFill>
              <a:latin typeface="Assistant" pitchFamily="2" charset="-79"/>
              <a:ea typeface="+mn-ea"/>
              <a:cs typeface="Assistant" pitchFamily="2" charset="-79"/>
              <a:sym typeface="Arial"/>
            </a:endParaRPr>
          </a:p>
          <a:p>
            <a:pPr marL="228600" lv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r>
              <a:rPr lang="en-US" sz="1800" kern="1200" dirty="0">
                <a:solidFill>
                  <a:schemeClr val="tx1"/>
                </a:solidFill>
                <a:latin typeface="Assistant" pitchFamily="2" charset="-79"/>
                <a:ea typeface="+mn-ea"/>
                <a:cs typeface="Assistant" pitchFamily="2" charset="-79"/>
                <a:sym typeface="Arial"/>
              </a:rPr>
              <a:t>A real-time pricing mechanism adjusts the value of points and miles based on supply and demand, similar to a stock market. This ensures fair and transparent pricing.</a:t>
            </a:r>
          </a:p>
          <a:p>
            <a:pPr marL="228600" lv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124137"/>
              <a:buNone/>
            </a:pPr>
            <a:endParaRPr lang="en-US" sz="1800" kern="1200" dirty="0">
              <a:solidFill>
                <a:schemeClr val="tx1"/>
              </a:solidFill>
              <a:latin typeface="Assistant" pitchFamily="2" charset="-79"/>
              <a:ea typeface="+mn-ea"/>
              <a:cs typeface="Assistant" pitchFamily="2" charset="-79"/>
              <a:sym typeface="Arial"/>
            </a:endParaRPr>
          </a:p>
          <a:p>
            <a:pPr marL="228600" lv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r>
              <a:rPr lang="en-US" sz="1800" kern="1200" dirty="0">
                <a:solidFill>
                  <a:schemeClr val="tx1"/>
                </a:solidFill>
                <a:latin typeface="Assistant" pitchFamily="2" charset="-79"/>
                <a:ea typeface="+mn-ea"/>
                <a:cs typeface="Assistant" pitchFamily="2" charset="-79"/>
                <a:sym typeface="Arial"/>
              </a:rPr>
              <a:t>Transactions are secure, with a built-in block-chain system that ensures the transfer of points or miles only occurs once payment is confirmed.</a:t>
            </a:r>
          </a:p>
          <a:p>
            <a:pPr marL="228600" lv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1800" kern="1200" dirty="0">
              <a:solidFill>
                <a:schemeClr val="tx1"/>
              </a:solidFill>
              <a:latin typeface="Assistant" pitchFamily="2" charset="-79"/>
              <a:ea typeface="+mn-ea"/>
              <a:cs typeface="Assistant" pitchFamily="2" charset="-79"/>
              <a:sym typeface="Arial"/>
            </a:endParaRPr>
          </a:p>
          <a:p>
            <a:pPr marL="228600" lv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r>
              <a:rPr lang="en-US" sz="1800" kern="1200" dirty="0">
                <a:solidFill>
                  <a:schemeClr val="tx1"/>
                </a:solidFill>
                <a:latin typeface="Assistant" pitchFamily="2" charset="-79"/>
                <a:ea typeface="+mn-ea"/>
                <a:cs typeface="Assistant" pitchFamily="2" charset="-79"/>
                <a:sym typeface="Arial"/>
              </a:rPr>
              <a:t>There is a transaction fee of 0.5% and subscription fee of $2 per month.</a:t>
            </a:r>
          </a:p>
          <a:p>
            <a:pPr marL="0" lv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1800" kern="1200" dirty="0">
              <a:solidFill>
                <a:schemeClr val="tx1"/>
              </a:solidFill>
              <a:latin typeface="Assistant" pitchFamily="2" charset="-79"/>
              <a:ea typeface="+mn-ea"/>
              <a:cs typeface="Assistant" pitchFamily="2" charset="-79"/>
              <a:sym typeface="Arial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1800" kern="1200" dirty="0">
              <a:solidFill>
                <a:schemeClr val="tx1"/>
              </a:solidFill>
              <a:latin typeface="Assistant" pitchFamily="2" charset="-79"/>
              <a:ea typeface="+mn-ea"/>
              <a:cs typeface="Assistant" pitchFamily="2" charset="-79"/>
              <a:sym typeface="Arial"/>
            </a:endParaRPr>
          </a:p>
        </p:txBody>
      </p:sp>
      <p:pic>
        <p:nvPicPr>
          <p:cNvPr id="7" name="Picture 6" descr="Stock exchange numbers">
            <a:extLst>
              <a:ext uri="{FF2B5EF4-FFF2-40B4-BE49-F238E27FC236}">
                <a16:creationId xmlns:a16="http://schemas.microsoft.com/office/drawing/2014/main" id="{576A51DF-465F-9633-7CDA-2093996A5F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108" r="19626" b="-1"/>
          <a:stretch/>
        </p:blipFill>
        <p:spPr>
          <a:xfrm>
            <a:off x="6629400" y="8478"/>
            <a:ext cx="5562600" cy="672639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Google Shape;91;p1">
            <a:extLst>
              <a:ext uri="{FF2B5EF4-FFF2-40B4-BE49-F238E27FC236}">
                <a16:creationId xmlns:a16="http://schemas.microsoft.com/office/drawing/2014/main" id="{48C7567E-DF14-1E4F-25E8-AF5982DDF42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9" b="79"/>
          <a:stretch/>
        </p:blipFill>
        <p:spPr>
          <a:xfrm>
            <a:off x="159191" y="5688040"/>
            <a:ext cx="1296692" cy="1276320"/>
          </a:xfrm>
          <a:custGeom>
            <a:avLst/>
            <a:gdLst/>
            <a:ahLst/>
            <a:cxnLst/>
            <a:rect l="l" t="t" r="r" b="b"/>
            <a:pathLst>
              <a:path w="6878775" h="6858000" extrusionOk="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  <a:effectLst/>
        </p:spPr>
      </p:pic>
      <p:pic>
        <p:nvPicPr>
          <p:cNvPr id="8" name="Google Shape;173;g2eedf12dd6d_1_64">
            <a:extLst>
              <a:ext uri="{FF2B5EF4-FFF2-40B4-BE49-F238E27FC236}">
                <a16:creationId xmlns:a16="http://schemas.microsoft.com/office/drawing/2014/main" id="{EFC5E98E-B470-D8A6-59D3-76DC78CA48F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641" y="5036021"/>
            <a:ext cx="530937" cy="50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Clock Generic Blue icon">
            <a:extLst>
              <a:ext uri="{FF2B5EF4-FFF2-40B4-BE49-F238E27FC236}">
                <a16:creationId xmlns:a16="http://schemas.microsoft.com/office/drawing/2014/main" id="{923C0B2F-5A01-0182-A8B9-DE5E0DC60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41" y="3016766"/>
            <a:ext cx="530937" cy="53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lluminate 2, lock icon, png | PNGEgg">
            <a:extLst>
              <a:ext uri="{FF2B5EF4-FFF2-40B4-BE49-F238E27FC236}">
                <a16:creationId xmlns:a16="http://schemas.microsoft.com/office/drawing/2014/main" id="{918EBD8B-1D08-D3AE-0CDA-0BD08575C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27" y="4088099"/>
            <a:ext cx="545709" cy="54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earch Icon PNG Images, Vectors Free Download - Pngtree">
            <a:extLst>
              <a:ext uri="{FF2B5EF4-FFF2-40B4-BE49-F238E27FC236}">
                <a16:creationId xmlns:a16="http://schemas.microsoft.com/office/drawing/2014/main" id="{FB00EF1A-B7B1-60CC-9306-3EC9F3BCB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33" y="2047392"/>
            <a:ext cx="635742" cy="63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Sub item Vector Icons free download in SVG, PNG Format">
            <a:extLst>
              <a:ext uri="{FF2B5EF4-FFF2-40B4-BE49-F238E27FC236}">
                <a16:creationId xmlns:a16="http://schemas.microsoft.com/office/drawing/2014/main" id="{2F1F5BC7-43BD-6066-8DBA-1B8A0F655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" y="1188827"/>
            <a:ext cx="717195" cy="71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g2eedf12dd6d_1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525" y="1265775"/>
            <a:ext cx="1428050" cy="142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2eedf12dd6d_1_76"/>
          <p:cNvSpPr txBox="1"/>
          <p:nvPr/>
        </p:nvSpPr>
        <p:spPr>
          <a:xfrm>
            <a:off x="4629150" y="2777850"/>
            <a:ext cx="2519600" cy="650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188,411,400 people</a:t>
            </a:r>
            <a:endParaRPr lang="en-US" sz="2200" dirty="0"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50" name="Google Shape;150;g2eedf12dd6d_1_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13275" y="1291175"/>
            <a:ext cx="1428050" cy="142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2eedf12dd6d_1_76"/>
          <p:cNvSpPr txBox="1"/>
          <p:nvPr/>
        </p:nvSpPr>
        <p:spPr>
          <a:xfrm>
            <a:off x="7959100" y="2777850"/>
            <a:ext cx="3536400" cy="1040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Monthly subscription fee of $2 + 0.5% commission fee</a:t>
            </a:r>
            <a:endParaRPr lang="en-US" sz="2200" dirty="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52" name="Google Shape;152;g2eedf12dd6d_1_76"/>
          <p:cNvSpPr txBox="1"/>
          <p:nvPr/>
        </p:nvSpPr>
        <p:spPr>
          <a:xfrm>
            <a:off x="1794800" y="4926125"/>
            <a:ext cx="8523900" cy="11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5300" b="1">
                <a:solidFill>
                  <a:srgbClr val="4169E1"/>
                </a:solidFill>
                <a:latin typeface="Assistant"/>
                <a:ea typeface="Assistant"/>
                <a:cs typeface="Assistant"/>
                <a:sym typeface="Assistant"/>
              </a:rPr>
              <a:t>Over $4.5B yearly</a:t>
            </a:r>
            <a:endParaRPr lang="en-US" sz="4300" b="1" dirty="0">
              <a:solidFill>
                <a:srgbClr val="4169E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53" name="Google Shape;153;g2eedf12dd6d_1_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0050" y="1189575"/>
            <a:ext cx="1428050" cy="142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2eedf12dd6d_1_76"/>
          <p:cNvSpPr txBox="1"/>
          <p:nvPr/>
        </p:nvSpPr>
        <p:spPr>
          <a:xfrm>
            <a:off x="743125" y="2777850"/>
            <a:ext cx="2661900" cy="142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69% of American cardholders sitting on unused rewards</a:t>
            </a:r>
            <a:endParaRPr lang="en-US" sz="2200" dirty="0"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55" name="Google Shape;155;g2eedf12dd6d_1_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24575" y="1869772"/>
            <a:ext cx="846600" cy="8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2eedf12dd6d_1_76"/>
          <p:cNvSpPr/>
          <p:nvPr/>
        </p:nvSpPr>
        <p:spPr>
          <a:xfrm rot="2700000">
            <a:off x="7336919" y="2075056"/>
            <a:ext cx="629608" cy="629608"/>
          </a:xfrm>
          <a:prstGeom prst="plus">
            <a:avLst>
              <a:gd name="adj" fmla="val 35753"/>
            </a:avLst>
          </a:prstGeom>
          <a:solidFill>
            <a:srgbClr val="4169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91;p1">
            <a:extLst>
              <a:ext uri="{FF2B5EF4-FFF2-40B4-BE49-F238E27FC236}">
                <a16:creationId xmlns:a16="http://schemas.microsoft.com/office/drawing/2014/main" id="{C924A2AE-253B-B569-5A8E-3C26BD69F8B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69" b="79"/>
          <a:stretch/>
        </p:blipFill>
        <p:spPr>
          <a:xfrm>
            <a:off x="159191" y="5688040"/>
            <a:ext cx="1296692" cy="1276320"/>
          </a:xfrm>
          <a:custGeom>
            <a:avLst/>
            <a:gdLst/>
            <a:ahLst/>
            <a:cxnLst/>
            <a:rect l="l" t="t" r="r" b="b"/>
            <a:pathLst>
              <a:path w="6878775" h="6858000" extrusionOk="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BF6B5B-8298-D9C5-6251-D4AF52B0B168}"/>
              </a:ext>
            </a:extLst>
          </p:cNvPr>
          <p:cNvSpPr txBox="1"/>
          <p:nvPr/>
        </p:nvSpPr>
        <p:spPr>
          <a:xfrm rot="5400000">
            <a:off x="5500460" y="3918144"/>
            <a:ext cx="960179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300" b="1">
                <a:solidFill>
                  <a:srgbClr val="4169E1"/>
                </a:solidFill>
                <a:latin typeface="Assistant"/>
                <a:ea typeface="Assistant"/>
                <a:cs typeface="Assistant"/>
                <a:sym typeface="Assistant"/>
              </a:rPr>
              <a:t>=&gt;</a:t>
            </a:r>
            <a:endParaRPr lang="he-IL" sz="5300" dirty="0"/>
          </a:p>
        </p:txBody>
      </p:sp>
      <p:sp>
        <p:nvSpPr>
          <p:cNvPr id="6" name="Google Shape;166;g2eedf12dd6d_1_64">
            <a:extLst>
              <a:ext uri="{FF2B5EF4-FFF2-40B4-BE49-F238E27FC236}">
                <a16:creationId xmlns:a16="http://schemas.microsoft.com/office/drawing/2014/main" id="{008C9D6B-3D90-B5C6-3A69-ED6C917BAF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200" y="256965"/>
            <a:ext cx="71760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4800" b="1">
                <a:latin typeface="Assistant"/>
                <a:ea typeface="Assistant"/>
                <a:cs typeface="Assistant"/>
                <a:sym typeface="Assistant"/>
              </a:rPr>
              <a:t>Total Available Market</a:t>
            </a:r>
            <a:endParaRPr lang="en-US" sz="4800" b="1" dirty="0"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eedf12dd6d_1_64"/>
          <p:cNvSpPr/>
          <p:nvPr/>
        </p:nvSpPr>
        <p:spPr>
          <a:xfrm>
            <a:off x="-37800" y="-30250"/>
            <a:ext cx="12229800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g2eedf12dd6d_1_64"/>
          <p:cNvPicPr preferRelativeResize="0"/>
          <p:nvPr/>
        </p:nvPicPr>
        <p:blipFill rotWithShape="1">
          <a:blip r:embed="rId3">
            <a:alphaModFix/>
          </a:blip>
          <a:srcRect l="10570" r="16533"/>
          <a:stretch/>
        </p:blipFill>
        <p:spPr>
          <a:xfrm>
            <a:off x="7428250" y="546193"/>
            <a:ext cx="4763750" cy="634098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2eedf12dd6d_1_64"/>
          <p:cNvSpPr txBox="1">
            <a:spLocks noGrp="1"/>
          </p:cNvSpPr>
          <p:nvPr>
            <p:ph type="body" idx="1"/>
          </p:nvPr>
        </p:nvSpPr>
        <p:spPr>
          <a:xfrm>
            <a:off x="1829825" y="5633350"/>
            <a:ext cx="5862300" cy="8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Assistant"/>
                <a:ea typeface="Assistant"/>
                <a:cs typeface="Assistant"/>
                <a:sym typeface="Assistant"/>
              </a:rPr>
              <a:t>The app includes a premium account with unlimited cards, unlimited recommendation usage, and no ads.</a:t>
            </a:r>
            <a:endParaRPr sz="1900"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65" name="Google Shape;165;g2eedf12dd6d_1_64"/>
          <p:cNvPicPr preferRelativeResize="0"/>
          <p:nvPr/>
        </p:nvPicPr>
        <p:blipFill rotWithShape="1">
          <a:blip r:embed="rId4">
            <a:alphaModFix/>
          </a:blip>
          <a:srcRect t="665"/>
          <a:stretch/>
        </p:blipFill>
        <p:spPr>
          <a:xfrm>
            <a:off x="8012159" y="1416735"/>
            <a:ext cx="1654682" cy="337038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2eedf12dd6d_1_64"/>
          <p:cNvSpPr txBox="1">
            <a:spLocks noGrp="1"/>
          </p:cNvSpPr>
          <p:nvPr>
            <p:ph type="title"/>
          </p:nvPr>
        </p:nvSpPr>
        <p:spPr>
          <a:xfrm>
            <a:off x="252250" y="396525"/>
            <a:ext cx="71760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4800" b="1" dirty="0">
                <a:latin typeface="Assistant"/>
                <a:ea typeface="Assistant"/>
                <a:cs typeface="Assistant"/>
                <a:sym typeface="Assistant"/>
              </a:rPr>
              <a:t>How does it work? </a:t>
            </a:r>
            <a:endParaRPr sz="4800" b="1" dirty="0"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67" name="Google Shape;167;g2eedf12dd6d_1_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450" y="1474625"/>
            <a:ext cx="971750" cy="9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2eedf12dd6d_1_64"/>
          <p:cNvSpPr txBox="1"/>
          <p:nvPr/>
        </p:nvSpPr>
        <p:spPr>
          <a:xfrm>
            <a:off x="1726850" y="1539425"/>
            <a:ext cx="5238900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The app will keep the data of benefits within credit cards (both general benefits and specific benefits between credit card to business).</a:t>
            </a:r>
            <a:endParaRPr sz="19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69" name="Google Shape;169;g2eedf12dd6d_1_64"/>
          <p:cNvSpPr txBox="1"/>
          <p:nvPr/>
        </p:nvSpPr>
        <p:spPr>
          <a:xfrm>
            <a:off x="1726850" y="2836900"/>
            <a:ext cx="4925700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The users can select their preferences (Nominal profit, Lowest price or points, and arrange their preferred cards in a list).</a:t>
            </a:r>
            <a:endParaRPr sz="1900" dirty="0"/>
          </a:p>
        </p:txBody>
      </p:sp>
      <p:pic>
        <p:nvPicPr>
          <p:cNvPr id="170" name="Google Shape;170;g2eedf12dd6d_1_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100" y="4166998"/>
            <a:ext cx="854100" cy="8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2eedf12dd6d_1_64"/>
          <p:cNvSpPr txBox="1"/>
          <p:nvPr/>
        </p:nvSpPr>
        <p:spPr>
          <a:xfrm>
            <a:off x="1753625" y="4178650"/>
            <a:ext cx="5759100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The customer will enter the business name and the transaction amount - and the algorithm will sort the cards from the most profitable to the lowest.</a:t>
            </a:r>
            <a:endParaRPr sz="1900"/>
          </a:p>
        </p:txBody>
      </p:sp>
      <p:pic>
        <p:nvPicPr>
          <p:cNvPr id="172" name="Google Shape;172;g2eedf12dd6d_1_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8325" y="2822775"/>
            <a:ext cx="971750" cy="9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2eedf12dd6d_1_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3100" y="5545975"/>
            <a:ext cx="854100" cy="8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1;p1">
            <a:extLst>
              <a:ext uri="{FF2B5EF4-FFF2-40B4-BE49-F238E27FC236}">
                <a16:creationId xmlns:a16="http://schemas.microsoft.com/office/drawing/2014/main" id="{27E6B13A-7D5B-DF1C-30D4-16F097DC44A5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t="69" b="79"/>
          <a:stretch/>
        </p:blipFill>
        <p:spPr>
          <a:xfrm>
            <a:off x="10643058" y="-91967"/>
            <a:ext cx="1296692" cy="1276320"/>
          </a:xfrm>
          <a:custGeom>
            <a:avLst/>
            <a:gdLst/>
            <a:ahLst/>
            <a:cxnLst/>
            <a:rect l="l" t="t" r="r" b="b"/>
            <a:pathLst>
              <a:path w="6878775" h="6858000" extrusionOk="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ed5df77d38_0_0"/>
          <p:cNvSpPr txBox="1">
            <a:spLocks noGrp="1"/>
          </p:cNvSpPr>
          <p:nvPr>
            <p:ph type="title"/>
          </p:nvPr>
        </p:nvSpPr>
        <p:spPr>
          <a:xfrm>
            <a:off x="440248" y="272775"/>
            <a:ext cx="61284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000" b="1">
                <a:latin typeface="Assistant"/>
                <a:ea typeface="Assistant"/>
                <a:cs typeface="Assistant"/>
                <a:sym typeface="Assistant"/>
              </a:rPr>
              <a:t>How does it look? </a:t>
            </a:r>
            <a:endParaRPr sz="5000" b="1"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79" name="Google Shape;179;g2ed5df77d38_0_0"/>
          <p:cNvPicPr preferRelativeResize="0"/>
          <p:nvPr/>
        </p:nvPicPr>
        <p:blipFill rotWithShape="1">
          <a:blip r:embed="rId3">
            <a:alphaModFix/>
          </a:blip>
          <a:srcRect l="9102" t="24455" r="7848" b="22814"/>
          <a:stretch/>
        </p:blipFill>
        <p:spPr>
          <a:xfrm>
            <a:off x="269150" y="5984900"/>
            <a:ext cx="1076774" cy="6826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g2ed5df77d38_0_0"/>
          <p:cNvGrpSpPr/>
          <p:nvPr/>
        </p:nvGrpSpPr>
        <p:grpSpPr>
          <a:xfrm>
            <a:off x="2475083" y="1467824"/>
            <a:ext cx="8289281" cy="5114996"/>
            <a:chOff x="1959627" y="1570276"/>
            <a:chExt cx="7467148" cy="4755924"/>
          </a:xfrm>
        </p:grpSpPr>
        <p:pic>
          <p:nvPicPr>
            <p:cNvPr id="181" name="Google Shape;181;g2ed5df77d38_0_0"/>
            <p:cNvPicPr preferRelativeResize="0"/>
            <p:nvPr/>
          </p:nvPicPr>
          <p:blipFill rotWithShape="1">
            <a:blip r:embed="rId4">
              <a:alphaModFix/>
            </a:blip>
            <a:srcRect l="714" t="2714"/>
            <a:stretch/>
          </p:blipFill>
          <p:spPr>
            <a:xfrm>
              <a:off x="7091851" y="1570276"/>
              <a:ext cx="2334924" cy="4755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g2ed5df77d38_0_0"/>
            <p:cNvPicPr preferRelativeResize="0"/>
            <p:nvPr/>
          </p:nvPicPr>
          <p:blipFill rotWithShape="1">
            <a:blip r:embed="rId5">
              <a:alphaModFix/>
            </a:blip>
            <a:srcRect t="665"/>
            <a:stretch/>
          </p:blipFill>
          <p:spPr>
            <a:xfrm>
              <a:off x="1959627" y="1570277"/>
              <a:ext cx="2334924" cy="47559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g2ed5df77d38_0_0"/>
            <p:cNvPicPr preferRelativeResize="0"/>
            <p:nvPr/>
          </p:nvPicPr>
          <p:blipFill rotWithShape="1">
            <a:blip r:embed="rId6">
              <a:alphaModFix/>
            </a:blip>
            <a:srcRect t="1205" r="2732"/>
            <a:stretch/>
          </p:blipFill>
          <p:spPr>
            <a:xfrm>
              <a:off x="4499223" y="1570276"/>
              <a:ext cx="2334924" cy="47559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"/>
          <p:cNvSpPr txBox="1"/>
          <p:nvPr/>
        </p:nvSpPr>
        <p:spPr>
          <a:xfrm>
            <a:off x="-1158698" y="65050"/>
            <a:ext cx="6986100" cy="13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Competition</a:t>
            </a:r>
            <a:endParaRPr sz="5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5"/>
          <p:cNvSpPr/>
          <p:nvPr/>
        </p:nvSpPr>
        <p:spPr>
          <a:xfrm>
            <a:off x="575275" y="1356262"/>
            <a:ext cx="3518154" cy="18288"/>
          </a:xfrm>
          <a:custGeom>
            <a:avLst/>
            <a:gdLst/>
            <a:ahLst/>
            <a:cxnLst/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5"/>
          <p:cNvSpPr txBox="1"/>
          <p:nvPr/>
        </p:nvSpPr>
        <p:spPr>
          <a:xfrm>
            <a:off x="256100" y="1676400"/>
            <a:ext cx="5406600" cy="3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180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•"/>
            </a:pPr>
            <a:r>
              <a:rPr lang="en-US" sz="1450" dirty="0">
                <a:solidFill>
                  <a:schemeClr val="dk1"/>
                </a:solidFill>
              </a:rPr>
              <a:t>Brokers that helps people to sell their miles and points - it is unsecure (some of them get the points without paying the seller.</a:t>
            </a:r>
            <a:endParaRPr lang="en-US" sz="14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3049732" y="3275112"/>
            <a:ext cx="609946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91;p1">
            <a:extLst>
              <a:ext uri="{FF2B5EF4-FFF2-40B4-BE49-F238E27FC236}">
                <a16:creationId xmlns:a16="http://schemas.microsoft.com/office/drawing/2014/main" id="{1974A68F-A4EF-6235-E786-4C929FC6823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9" b="79"/>
          <a:stretch/>
        </p:blipFill>
        <p:spPr>
          <a:xfrm>
            <a:off x="159191" y="5688040"/>
            <a:ext cx="1296692" cy="1276320"/>
          </a:xfrm>
          <a:custGeom>
            <a:avLst/>
            <a:gdLst/>
            <a:ahLst/>
            <a:cxnLst/>
            <a:rect l="l" t="t" r="r" b="b"/>
            <a:pathLst>
              <a:path w="6878775" h="6858000" extrusionOk="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E2192E-1BFA-2CBD-2F79-8240D50DC019}"/>
              </a:ext>
            </a:extLst>
          </p:cNvPr>
          <p:cNvSpPr txBox="1"/>
          <p:nvPr/>
        </p:nvSpPr>
        <p:spPr>
          <a:xfrm>
            <a:off x="4089401" y="649480"/>
            <a:ext cx="8099552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ask for $2M </a:t>
            </a:r>
            <a:b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b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R&amp;D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$1 Million (50%) – Employees • App development • Security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S&amp;M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$500K (25%) – Branding • Designing • PR• Studio Expenses </a:t>
            </a: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G&amp;A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$500K (25%) – IT • Development licenses • Cloud services• Legal• Rental</a:t>
            </a:r>
            <a:b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b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funding will sustain operations for 2 years</a:t>
            </a:r>
            <a:b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projected outcome: 20K paying customers</a:t>
            </a:r>
            <a:b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expected revenue: $40,000/month ($480,000/year)</a:t>
            </a:r>
            <a:b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FF99E2-7831-F50F-A439-1ADDA6E955CD}"/>
              </a:ext>
            </a:extLst>
          </p:cNvPr>
          <p:cNvSpPr txBox="1"/>
          <p:nvPr/>
        </p:nvSpPr>
        <p:spPr>
          <a:xfrm>
            <a:off x="4532529" y="197353"/>
            <a:ext cx="3486562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b="1" dirty="0">
                <a:latin typeface="Assistant" pitchFamily="2" charset="-79"/>
                <a:cs typeface="Assistant" pitchFamily="2" charset="-79"/>
              </a:rPr>
              <a:t>Funding Request</a:t>
            </a:r>
            <a:endParaRPr lang="he-IL" sz="3200" b="1" dirty="0">
              <a:latin typeface="Assistant" pitchFamily="2" charset="-79"/>
              <a:cs typeface="Assistant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9804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6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6"/>
          <p:cNvSpPr txBox="1">
            <a:spLocks noGrp="1"/>
          </p:cNvSpPr>
          <p:nvPr>
            <p:ph type="title"/>
          </p:nvPr>
        </p:nvSpPr>
        <p:spPr>
          <a:xfrm>
            <a:off x="4654296" y="329184"/>
            <a:ext cx="68946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000">
                <a:latin typeface="Arial"/>
                <a:ea typeface="Arial"/>
                <a:cs typeface="Arial"/>
                <a:sym typeface="Arial"/>
              </a:rPr>
              <a:t>Market</a:t>
            </a:r>
            <a:endParaRPr sz="5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6" descr="A stack of bank cards"/>
          <p:cNvPicPr preferRelativeResize="0"/>
          <p:nvPr/>
        </p:nvPicPr>
        <p:blipFill rotWithShape="1">
          <a:blip r:embed="rId3">
            <a:alphaModFix/>
          </a:blip>
          <a:srcRect l="54629" r="5779" b="2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 extrusionOk="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4654298" y="1074450"/>
            <a:ext cx="2089968" cy="18288"/>
          </a:xfrm>
          <a:custGeom>
            <a:avLst/>
            <a:gdLst/>
            <a:ahLst/>
            <a:cxnLst/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6"/>
          <p:cNvSpPr txBox="1">
            <a:spLocks noGrp="1"/>
          </p:cNvSpPr>
          <p:nvPr>
            <p:ph type="body" idx="1"/>
          </p:nvPr>
        </p:nvSpPr>
        <p:spPr>
          <a:xfrm>
            <a:off x="4501900" y="1381200"/>
            <a:ext cx="7290600" cy="58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22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Char char="•"/>
            </a:pPr>
            <a:r>
              <a:rPr lang="en-US" sz="1450" i="0" u="none" strike="noStrike" cap="none"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450">
                <a:latin typeface="Arial"/>
                <a:ea typeface="Arial"/>
                <a:cs typeface="Arial"/>
                <a:sym typeface="Arial"/>
              </a:rPr>
              <a:t> 2023, the scope of spending on credit cards in the Israeli economy reached an amount of more than NIS 465.987 billion, an increase of 5.22% compared to 2022. Spending in online transactions on Israeli websites reached 267.406 billion NIS.</a:t>
            </a:r>
            <a:endParaRPr sz="1450"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5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22275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Char char="•"/>
            </a:pPr>
            <a:r>
              <a:rPr lang="en-US" sz="1450" i="0" u="none" strike="noStrike" cap="none">
                <a:latin typeface="Arial"/>
                <a:ea typeface="Arial"/>
                <a:cs typeface="Arial"/>
                <a:sym typeface="Arial"/>
              </a:rPr>
              <a:t>About </a:t>
            </a:r>
            <a:r>
              <a:rPr lang="en-US" sz="1450" b="1">
                <a:latin typeface="Arial"/>
                <a:ea typeface="Arial"/>
                <a:cs typeface="Arial"/>
                <a:sym typeface="Arial"/>
              </a:rPr>
              <a:t>75</a:t>
            </a:r>
            <a:r>
              <a:rPr lang="en-US" sz="1450" b="1" i="0" u="none" strike="noStrike" cap="none">
                <a:latin typeface="Arial"/>
                <a:ea typeface="Arial"/>
                <a:cs typeface="Arial"/>
                <a:sym typeface="Arial"/>
              </a:rPr>
              <a:t>%</a:t>
            </a:r>
            <a:r>
              <a:rPr lang="en-US" sz="1450" i="0" u="none" strike="noStrike" cap="none"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en-US" sz="1450">
                <a:latin typeface="Arial"/>
                <a:ea typeface="Arial"/>
                <a:cs typeface="Arial"/>
                <a:sym typeface="Arial"/>
              </a:rPr>
              <a:t>israelis</a:t>
            </a:r>
            <a:r>
              <a:rPr lang="en-US" sz="1450" i="0" u="none" strike="noStrike" cap="non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50" b="1" i="0" u="none" strike="noStrike" cap="none">
                <a:latin typeface="Arial"/>
                <a:ea typeface="Arial"/>
                <a:cs typeface="Arial"/>
                <a:sym typeface="Arial"/>
              </a:rPr>
              <a:t>possess more than one credit card </a:t>
            </a:r>
            <a:r>
              <a:rPr lang="en-US" sz="1450" i="0" u="none" strike="noStrike" cap="none">
                <a:latin typeface="Arial"/>
                <a:ea typeface="Arial"/>
                <a:cs typeface="Arial"/>
                <a:sym typeface="Arial"/>
              </a:rPr>
              <a:t>- amounts to approximately </a:t>
            </a:r>
            <a:r>
              <a:rPr lang="en-US" sz="1450">
                <a:latin typeface="Arial"/>
                <a:ea typeface="Arial"/>
                <a:cs typeface="Arial"/>
                <a:sym typeface="Arial"/>
              </a:rPr>
              <a:t>7.381</a:t>
            </a:r>
            <a:r>
              <a:rPr lang="en-US" sz="1450" i="0" u="none" strike="noStrike" cap="none">
                <a:latin typeface="Arial"/>
                <a:ea typeface="Arial"/>
                <a:cs typeface="Arial"/>
                <a:sym typeface="Arial"/>
              </a:rPr>
              <a:t> million people.</a:t>
            </a:r>
            <a:endParaRPr sz="145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sz="145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22275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50"/>
              <a:buChar char="•"/>
            </a:pPr>
            <a:r>
              <a:rPr lang="en-US" sz="1450">
                <a:latin typeface="Arial"/>
                <a:ea typeface="Arial"/>
                <a:cs typeface="Arial"/>
                <a:sym typeface="Arial"/>
              </a:rPr>
              <a:t>2.5 is the average number of cards for every person who uses credit cards.</a:t>
            </a:r>
            <a:endParaRPr sz="145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sz="145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22275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50"/>
              <a:buChar char="•"/>
            </a:pPr>
            <a:r>
              <a:rPr lang="en-US" sz="1450"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450" i="0" u="none" strike="noStrike" cap="none">
                <a:latin typeface="Arial"/>
                <a:ea typeface="Arial"/>
                <a:cs typeface="Arial"/>
                <a:sym typeface="Arial"/>
              </a:rPr>
              <a:t>round </a:t>
            </a:r>
            <a:r>
              <a:rPr lang="en-US" sz="1450">
                <a:latin typeface="Arial"/>
                <a:ea typeface="Arial"/>
                <a:cs typeface="Arial"/>
                <a:sym typeface="Arial"/>
              </a:rPr>
              <a:t>56</a:t>
            </a:r>
            <a:r>
              <a:rPr lang="en-US" sz="1450" i="0" u="none" strike="noStrike" cap="none">
                <a:latin typeface="Arial"/>
                <a:ea typeface="Arial"/>
                <a:cs typeface="Arial"/>
                <a:sym typeface="Arial"/>
              </a:rPr>
              <a:t>% of </a:t>
            </a:r>
            <a:r>
              <a:rPr lang="en-US" sz="1450">
                <a:latin typeface="Arial"/>
                <a:ea typeface="Arial"/>
                <a:cs typeface="Arial"/>
                <a:sym typeface="Arial"/>
              </a:rPr>
              <a:t>Israeli </a:t>
            </a:r>
            <a:r>
              <a:rPr lang="en-US" sz="1450" i="0" u="none" strike="noStrike" cap="none">
                <a:latin typeface="Arial"/>
                <a:ea typeface="Arial"/>
                <a:cs typeface="Arial"/>
                <a:sym typeface="Arial"/>
              </a:rPr>
              <a:t>credit card holders reported actively </a:t>
            </a:r>
            <a:r>
              <a:rPr lang="en-US" sz="1450">
                <a:latin typeface="Arial"/>
                <a:ea typeface="Arial"/>
                <a:cs typeface="Arial"/>
                <a:sym typeface="Arial"/>
              </a:rPr>
              <a:t>using </a:t>
            </a:r>
            <a:r>
              <a:rPr lang="en-US" sz="1450" i="0" u="none" strike="noStrike" cap="none">
                <a:latin typeface="Arial"/>
                <a:ea typeface="Arial"/>
                <a:cs typeface="Arial"/>
                <a:sym typeface="Arial"/>
              </a:rPr>
              <a:t>the rewards associated with their credit cards.</a:t>
            </a:r>
            <a:endParaRPr sz="145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162"/>
              <a:buFont typeface="Arial"/>
              <a:buNone/>
            </a:pPr>
            <a:endParaRPr sz="145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162"/>
              <a:buNone/>
            </a:pPr>
            <a:r>
              <a:rPr lang="en-US" sz="1450" i="0" u="sng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*How Do Consumers Feel About Credit Cards?</a:t>
            </a:r>
            <a:endParaRPr sz="1450" i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162"/>
              <a:buFont typeface="Arial"/>
              <a:buNone/>
            </a:pPr>
            <a:endParaRPr sz="145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455930" marR="0" lvl="0" indent="-32893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162"/>
              <a:buFont typeface="Arial"/>
              <a:buNone/>
            </a:pPr>
            <a:endParaRPr sz="145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6"/>
          <p:cNvPicPr preferRelativeResize="0"/>
          <p:nvPr/>
        </p:nvPicPr>
        <p:blipFill rotWithShape="1">
          <a:blip r:embed="rId5">
            <a:alphaModFix/>
          </a:blip>
          <a:srcRect l="9102" t="24455" r="7848" b="22814"/>
          <a:stretch/>
        </p:blipFill>
        <p:spPr>
          <a:xfrm>
            <a:off x="10943375" y="5984900"/>
            <a:ext cx="1076774" cy="68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"/>
          <p:cNvSpPr txBox="1">
            <a:spLocks noGrp="1"/>
          </p:cNvSpPr>
          <p:nvPr>
            <p:ph type="body" idx="1"/>
          </p:nvPr>
        </p:nvSpPr>
        <p:spPr>
          <a:xfrm>
            <a:off x="354150" y="1362625"/>
            <a:ext cx="6271800" cy="3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4800" dirty="0">
                <a:latin typeface="Arial"/>
                <a:ea typeface="Arial"/>
                <a:cs typeface="Arial"/>
                <a:sym typeface="Arial"/>
              </a:rPr>
              <a:t>Join us in our mission to help millions turn their benefits into money.</a:t>
            </a:r>
            <a:endParaRPr sz="48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p7" descr="Hands holding each other's wrists and interlinked to form a circle"/>
          <p:cNvPicPr preferRelativeResize="0"/>
          <p:nvPr/>
        </p:nvPicPr>
        <p:blipFill rotWithShape="1">
          <a:blip r:embed="rId3">
            <a:alphaModFix/>
          </a:blip>
          <a:srcRect l="25898" r="22263"/>
          <a:stretch/>
        </p:blipFill>
        <p:spPr>
          <a:xfrm>
            <a:off x="6857797" y="-10886"/>
            <a:ext cx="5334205" cy="6868885"/>
          </a:xfrm>
          <a:prstGeom prst="rect">
            <a:avLst/>
          </a:prstGeom>
          <a:noFill/>
          <a:ln>
            <a:noFill/>
          </a:ln>
          <a:effectLst>
            <a:outerShdw blurRad="127000" dist="50800" dir="10800000" sx="99000" sy="99000" algn="r" rotWithShape="0">
              <a:srgbClr val="000000">
                <a:alpha val="40000"/>
              </a:srgbClr>
            </a:outerShdw>
          </a:effectLst>
        </p:spPr>
      </p:pic>
      <p:pic>
        <p:nvPicPr>
          <p:cNvPr id="213" name="Google Shape;213;p7"/>
          <p:cNvPicPr preferRelativeResize="0"/>
          <p:nvPr/>
        </p:nvPicPr>
        <p:blipFill rotWithShape="1">
          <a:blip r:embed="rId4">
            <a:alphaModFix/>
          </a:blip>
          <a:srcRect l="9102" t="24455" r="7848" b="22814"/>
          <a:stretch/>
        </p:blipFill>
        <p:spPr>
          <a:xfrm>
            <a:off x="269150" y="5984900"/>
            <a:ext cx="1076774" cy="68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"/>
          <p:cNvSpPr txBox="1"/>
          <p:nvPr/>
        </p:nvSpPr>
        <p:spPr>
          <a:xfrm>
            <a:off x="8072600" y="6509900"/>
            <a:ext cx="2965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Isracard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"/>
          <p:cNvSpPr txBox="1"/>
          <p:nvPr/>
        </p:nvSpPr>
        <p:spPr>
          <a:xfrm>
            <a:off x="709048" y="632566"/>
            <a:ext cx="6098582" cy="1525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21579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4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of 2023, 75% of Israel residents hold at least two credit card  with an average spends of 150,000 per year.</a:t>
            </a:r>
            <a:endParaRPr/>
          </a:p>
          <a:p>
            <a:pPr marL="457200" marR="0" lvl="0" indent="-321579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4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if I can save you with a 7 seconds at the </a:t>
            </a:r>
            <a:endParaRPr/>
          </a:p>
          <a:p>
            <a:pPr marL="457200" marR="0" lvl="0" indent="-22861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4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1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4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1579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4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 מתוך עשרה יכולים לחסוך כ3000 שח בשנה ללא כל מאמץ</a:t>
            </a:r>
            <a:endParaRPr/>
          </a:p>
          <a:p>
            <a:pPr marL="457200" marR="0" lvl="0" indent="-22861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4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eedf12dd6d_1_12"/>
          <p:cNvSpPr/>
          <p:nvPr/>
        </p:nvSpPr>
        <p:spPr>
          <a:xfrm>
            <a:off x="-37800" y="-30250"/>
            <a:ext cx="12229800" cy="6888250"/>
          </a:xfrm>
          <a:prstGeom prst="rect">
            <a:avLst/>
          </a:prstGeom>
          <a:solidFill>
            <a:srgbClr val="0034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g2eedf12dd6d_1_12"/>
          <p:cNvPicPr preferRelativeResize="0"/>
          <p:nvPr/>
        </p:nvPicPr>
        <p:blipFill rotWithShape="1">
          <a:blip r:embed="rId3">
            <a:alphaModFix/>
          </a:blip>
          <a:srcRect r="19341"/>
          <a:stretch/>
        </p:blipFill>
        <p:spPr>
          <a:xfrm>
            <a:off x="3861500" y="-30250"/>
            <a:ext cx="8330501" cy="6888250"/>
          </a:xfrm>
          <a:prstGeom prst="rect">
            <a:avLst/>
          </a:prstGeom>
          <a:solidFill>
            <a:srgbClr val="87161D"/>
          </a:solidFill>
          <a:ln>
            <a:noFill/>
          </a:ln>
        </p:spPr>
      </p:pic>
      <p:sp>
        <p:nvSpPr>
          <p:cNvPr id="92" name="Google Shape;92;g2eedf12dd6d_1_12"/>
          <p:cNvSpPr txBox="1">
            <a:spLocks noGrp="1"/>
          </p:cNvSpPr>
          <p:nvPr>
            <p:ph type="ctrTitle"/>
          </p:nvPr>
        </p:nvSpPr>
        <p:spPr>
          <a:xfrm>
            <a:off x="699425" y="1965850"/>
            <a:ext cx="5261700" cy="21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alibri"/>
              <a:buNone/>
            </a:pPr>
            <a:endParaRPr sz="5000" dirty="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alibri"/>
              <a:buNone/>
            </a:pPr>
            <a:r>
              <a:rPr lang="en-US" sz="5000" dirty="0">
                <a:latin typeface="Assistant"/>
                <a:ea typeface="Assistant"/>
                <a:cs typeface="Assistant"/>
                <a:sym typeface="Assistant"/>
              </a:rPr>
              <a:t>Sitting on unused Cash Back, Points or Miles</a:t>
            </a:r>
          </a:p>
        </p:txBody>
      </p:sp>
      <p:sp>
        <p:nvSpPr>
          <p:cNvPr id="93" name="Google Shape;93;g2eedf12dd6d_1_12"/>
          <p:cNvSpPr txBox="1"/>
          <p:nvPr/>
        </p:nvSpPr>
        <p:spPr>
          <a:xfrm>
            <a:off x="699425" y="894050"/>
            <a:ext cx="7081200" cy="11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00" b="1" dirty="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7 in 10 Americans</a:t>
            </a:r>
            <a:endParaRPr sz="7100" dirty="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53EFF4-7ED4-10A4-5AF9-BA79359EBC79}"/>
              </a:ext>
            </a:extLst>
          </p:cNvPr>
          <p:cNvSpPr/>
          <p:nvPr/>
        </p:nvSpPr>
        <p:spPr>
          <a:xfrm>
            <a:off x="669925" y="4325849"/>
            <a:ext cx="4829175" cy="1270000"/>
          </a:xfrm>
          <a:prstGeom prst="rect">
            <a:avLst/>
          </a:prstGeom>
          <a:solidFill>
            <a:srgbClr val="FFE5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600" b="1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Over $100B</a:t>
            </a:r>
            <a:endParaRPr lang="he-IL" sz="6600" b="1" dirty="0">
              <a:solidFill>
                <a:schemeClr val="tx1"/>
              </a:solidFill>
              <a:latin typeface="Assistant" pitchFamily="2" charset="-79"/>
              <a:cs typeface="Assistant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34169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/>
          <p:nvPr/>
        </p:nvSpPr>
        <p:spPr>
          <a:xfrm>
            <a:off x="841248" y="1589194"/>
            <a:ext cx="10506600" cy="183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1"/>
          <p:cNvSpPr txBox="1"/>
          <p:nvPr/>
        </p:nvSpPr>
        <p:spPr>
          <a:xfrm>
            <a:off x="2910225" y="4111450"/>
            <a:ext cx="21087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9212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1500" b="1" i="0" u="none" strike="noStrike" cap="non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Dan Davidovich</a:t>
            </a:r>
            <a:r>
              <a:rPr lang="en-US" sz="1500" i="0" u="none" strike="noStrike" cap="non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endParaRPr sz="1500">
              <a:latin typeface="Assistant"/>
              <a:ea typeface="Assistant"/>
              <a:cs typeface="Assistant"/>
              <a:sym typeface="Assistant"/>
            </a:endParaRPr>
          </a:p>
          <a:p>
            <a:pPr marL="49213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1500" i="0" u="none" strike="noStrike" cap="non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Officer in Flotilla 13 with the rank of major,</a:t>
            </a:r>
            <a:br>
              <a:rPr lang="en-US" sz="1500" i="0" u="none" strike="noStrike" cap="non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</a:br>
            <a:r>
              <a:rPr lang="en-US" sz="1500" i="0" u="none" strike="noStrike" cap="non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3</a:t>
            </a:r>
            <a:r>
              <a:rPr lang="en-US" sz="1500" i="0" u="none" strike="noStrike" cap="none" baseline="3000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rd</a:t>
            </a:r>
            <a:r>
              <a:rPr lang="en-US" sz="1500" i="0" u="none" strike="noStrike" cap="non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year Computer Science student.</a:t>
            </a:r>
            <a:endParaRPr sz="1500" i="0" u="none" strike="noStrike" cap="non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14" name="Google Shape;114;p21"/>
          <p:cNvSpPr txBox="1"/>
          <p:nvPr/>
        </p:nvSpPr>
        <p:spPr>
          <a:xfrm>
            <a:off x="339950" y="4111450"/>
            <a:ext cx="2488800" cy="1154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1500" b="1" i="0" u="none" strike="noStrike" cap="none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Yuval Ofek</a:t>
            </a:r>
            <a:r>
              <a:rPr lang="en-US" sz="1500" i="0" u="none" strike="noStrike" cap="none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br>
              <a:rPr lang="en-US" sz="1500" i="0" u="none" strike="noStrike" cap="none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</a:br>
            <a:r>
              <a:rPr lang="en-US" sz="1500" i="0" u="none" strike="noStrike" cap="none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Software Developer @ AT&amp;T,</a:t>
            </a:r>
            <a:r>
              <a:rPr lang="en-US" sz="1500" dirty="0"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500" i="0" u="none" strike="noStrike" cap="none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3</a:t>
            </a:r>
            <a:r>
              <a:rPr lang="en-US" sz="1500" i="0" u="none" strike="noStrike" cap="none" baseline="30000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rd</a:t>
            </a:r>
            <a:r>
              <a:rPr lang="en-US" sz="1500" i="0" u="none" strike="noStrike" cap="none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year Computer Science student.</a:t>
            </a:r>
            <a:endParaRPr sz="1500" dirty="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15" name="Google Shape;115;p21"/>
          <p:cNvSpPr txBox="1"/>
          <p:nvPr/>
        </p:nvSpPr>
        <p:spPr>
          <a:xfrm>
            <a:off x="9743350" y="4111450"/>
            <a:ext cx="2108700" cy="8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1500" b="1" i="0" u="none" strike="noStrike" cap="none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Lior </a:t>
            </a:r>
            <a:r>
              <a:rPr lang="en-US" sz="1500" b="1" i="0" u="none" strike="noStrike" cap="none" dirty="0" err="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Hassin</a:t>
            </a:r>
            <a:r>
              <a:rPr lang="en-US" sz="1500" i="0" u="none" strike="noStrike" cap="none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br>
              <a:rPr lang="en-US" sz="1500" i="0" u="none" strike="noStrike" cap="none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</a:br>
            <a:r>
              <a:rPr lang="en-US" sz="1500" i="0" u="none" strike="noStrike" cap="none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3</a:t>
            </a:r>
            <a:r>
              <a:rPr lang="en-US" sz="1500" i="0" u="none" strike="noStrike" cap="none" baseline="30000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rd</a:t>
            </a:r>
            <a:r>
              <a:rPr lang="en-US" sz="1500" i="0" u="none" strike="noStrike" cap="none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year Computer Science student.</a:t>
            </a:r>
            <a:endParaRPr sz="1500" i="0" u="none" strike="noStrike" cap="none" dirty="0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16" name="Google Shape;116;p21"/>
          <p:cNvSpPr txBox="1"/>
          <p:nvPr/>
        </p:nvSpPr>
        <p:spPr>
          <a:xfrm>
            <a:off x="5252800" y="4111450"/>
            <a:ext cx="2108700" cy="1419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1500" b="1" i="0" u="none" strike="noStrike" cap="none" dirty="0" err="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Idan</a:t>
            </a:r>
            <a:r>
              <a:rPr lang="en-US" sz="1500" b="1" i="0" u="none" strike="noStrike" cap="none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500" b="1" i="0" u="none" strike="noStrike" cap="none" dirty="0" err="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Asayag</a:t>
            </a:r>
            <a:r>
              <a:rPr lang="en-US" sz="1500" i="0" u="none" strike="noStrike" cap="none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br>
              <a:rPr lang="en-US" sz="1500" i="0" u="none" strike="noStrike" cap="none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</a:br>
            <a:r>
              <a:rPr lang="en-US" sz="1500" i="0" u="none" strike="noStrike" cap="none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Frontend Developer @ Elta Systems Ltd, 3</a:t>
            </a:r>
            <a:r>
              <a:rPr lang="en-US" sz="1500" i="0" u="none" strike="noStrike" cap="none" baseline="30000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rd</a:t>
            </a:r>
            <a:r>
              <a:rPr lang="en-US" sz="1500" i="0" u="none" strike="noStrike" cap="none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year Computer Science student.</a:t>
            </a:r>
            <a:endParaRPr sz="1500" dirty="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0" y="450225"/>
            <a:ext cx="121920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Who we are</a:t>
            </a:r>
            <a:endParaRPr sz="5000" b="1" dirty="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19" name="Google Shape;119;p21"/>
          <p:cNvSpPr/>
          <p:nvPr/>
        </p:nvSpPr>
        <p:spPr>
          <a:xfrm>
            <a:off x="725300" y="2103450"/>
            <a:ext cx="1718100" cy="17181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>
                <a:alpha val="26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1"/>
          <p:cNvSpPr/>
          <p:nvPr/>
        </p:nvSpPr>
        <p:spPr>
          <a:xfrm>
            <a:off x="3105525" y="2103450"/>
            <a:ext cx="1718100" cy="1718100"/>
          </a:xfrm>
          <a:prstGeom prst="ellipse">
            <a:avLst/>
          </a:prstGeom>
          <a:blipFill dpi="0" rotWithShape="1">
            <a:blip r:embed="rId4"/>
            <a:srcRect/>
            <a:tile tx="152400" ty="6350" sx="22000" sy="22000" flip="none" algn="tl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1"/>
          <p:cNvSpPr/>
          <p:nvPr/>
        </p:nvSpPr>
        <p:spPr>
          <a:xfrm>
            <a:off x="5448100" y="2103450"/>
            <a:ext cx="1718100" cy="1718100"/>
          </a:xfrm>
          <a:prstGeom prst="ellipse">
            <a:avLst/>
          </a:prstGeom>
          <a:blipFill dpi="0" rotWithShape="1">
            <a:blip r:embed="rId5"/>
            <a:srcRect/>
            <a:tile tx="-406400" ty="12700" sx="33000" sy="33000" flip="none" algn="tl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1"/>
          <p:cNvSpPr/>
          <p:nvPr/>
        </p:nvSpPr>
        <p:spPr>
          <a:xfrm>
            <a:off x="7702750" y="2103450"/>
            <a:ext cx="1718100" cy="1718100"/>
          </a:xfrm>
          <a:prstGeom prst="ellipse">
            <a:avLst/>
          </a:prstGeom>
          <a:blipFill dpi="0" rotWithShape="1">
            <a:blip r:embed="rId6"/>
            <a:srcRect/>
            <a:tile tx="-717550" ty="-628650" sx="40000" sy="40000" flip="none" algn="tl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1"/>
          <p:cNvSpPr/>
          <p:nvPr/>
        </p:nvSpPr>
        <p:spPr>
          <a:xfrm>
            <a:off x="9973425" y="2103450"/>
            <a:ext cx="1718100" cy="1718100"/>
          </a:xfrm>
          <a:prstGeom prst="ellipse">
            <a:avLst/>
          </a:prstGeom>
          <a:blipFill dpi="0" rotWithShape="1">
            <a:blip r:embed="rId7"/>
            <a:srcRect/>
            <a:tile tx="-679450" ty="-298450" sx="40000" sy="40000" flip="none" algn="tl"/>
          </a:blipFill>
          <a:ln>
            <a:solidFill>
              <a:schemeClr val="tx1">
                <a:alpha val="26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17;p21"/>
          <p:cNvSpPr txBox="1"/>
          <p:nvPr/>
        </p:nvSpPr>
        <p:spPr>
          <a:xfrm>
            <a:off x="7555525" y="4111450"/>
            <a:ext cx="1993800" cy="1419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1500" b="1" i="0" u="none" strike="noStrike" cap="none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Omer Ben David</a:t>
            </a:r>
            <a:r>
              <a:rPr lang="en-US" sz="1500" i="0" u="none" strike="noStrike" cap="none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br>
              <a:rPr lang="en-US" sz="1500" i="0" u="none" strike="noStrike" cap="none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</a:br>
            <a:r>
              <a:rPr lang="en-US" sz="1500" i="0" u="none" strike="noStrike" cap="none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Software Developer @</a:t>
            </a:r>
            <a:r>
              <a:rPr lang="en-US" sz="1500" dirty="0"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500" i="0" u="none" strike="noStrike" cap="none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IDF,</a:t>
            </a:r>
            <a:br>
              <a:rPr lang="en-US" sz="1500" i="0" u="none" strike="noStrike" cap="none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</a:br>
            <a:r>
              <a:rPr lang="en-US" sz="1500" i="0" u="none" strike="noStrike" cap="none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3</a:t>
            </a:r>
            <a:r>
              <a:rPr lang="en-US" sz="1500" i="0" u="none" strike="noStrike" cap="none" baseline="30000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rd</a:t>
            </a:r>
            <a:r>
              <a:rPr lang="en-US" sz="1500" i="0" u="none" strike="noStrike" cap="none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year Computer Science student</a:t>
            </a:r>
            <a:endParaRPr sz="1500" dirty="0"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eedf12dd6d_1_19"/>
          <p:cNvSpPr/>
          <p:nvPr/>
        </p:nvSpPr>
        <p:spPr>
          <a:xfrm>
            <a:off x="-37800" y="-30250"/>
            <a:ext cx="12229800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g2eedf12dd6d_1_19"/>
          <p:cNvPicPr preferRelativeResize="0"/>
          <p:nvPr/>
        </p:nvPicPr>
        <p:blipFill rotWithShape="1">
          <a:blip r:embed="rId3">
            <a:alphaModFix/>
          </a:blip>
          <a:srcRect r="32623"/>
          <a:stretch/>
        </p:blipFill>
        <p:spPr>
          <a:xfrm>
            <a:off x="4443985" y="0"/>
            <a:ext cx="7748014" cy="682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2eedf12dd6d_1_19"/>
          <p:cNvSpPr txBox="1"/>
          <p:nvPr/>
        </p:nvSpPr>
        <p:spPr>
          <a:xfrm>
            <a:off x="621506" y="386050"/>
            <a:ext cx="7081200" cy="9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b="1" dirty="0">
                <a:solidFill>
                  <a:srgbClr val="4169E1"/>
                </a:solidFill>
                <a:latin typeface="Assistant"/>
                <a:ea typeface="Assistant"/>
                <a:cs typeface="Assistant"/>
                <a:sym typeface="Assistant"/>
              </a:rPr>
              <a:t>82% </a:t>
            </a:r>
            <a:endParaRPr sz="5700" b="1" dirty="0">
              <a:solidFill>
                <a:srgbClr val="4169E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01" name="Google Shape;101;g2eedf12dd6d_1_19"/>
          <p:cNvSpPr txBox="1">
            <a:spLocks noGrp="1"/>
          </p:cNvSpPr>
          <p:nvPr>
            <p:ph type="ctrTitle"/>
          </p:nvPr>
        </p:nvSpPr>
        <p:spPr>
          <a:xfrm>
            <a:off x="621506" y="1178025"/>
            <a:ext cx="4647600" cy="8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alibri"/>
              <a:buNone/>
            </a:pPr>
            <a:r>
              <a:rPr lang="en-US" sz="2300" dirty="0">
                <a:latin typeface="Assistant"/>
                <a:ea typeface="Assistant"/>
                <a:cs typeface="Assistant"/>
                <a:sym typeface="Assistant"/>
              </a:rPr>
              <a:t>Of US residents hold at least 1 credit cards (3 in average).</a:t>
            </a:r>
            <a:endParaRPr sz="2300" dirty="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04" name="Google Shape;104;g2eedf12dd6d_1_19"/>
          <p:cNvSpPr txBox="1"/>
          <p:nvPr/>
        </p:nvSpPr>
        <p:spPr>
          <a:xfrm>
            <a:off x="621506" y="2308763"/>
            <a:ext cx="7081200" cy="9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b="1" dirty="0">
                <a:solidFill>
                  <a:srgbClr val="4169E1"/>
                </a:solidFill>
                <a:latin typeface="Assistant"/>
                <a:ea typeface="Assistant"/>
                <a:cs typeface="Assistant"/>
                <a:sym typeface="Assistant"/>
              </a:rPr>
              <a:t>40%</a:t>
            </a:r>
            <a:endParaRPr sz="5700" b="1" dirty="0">
              <a:solidFill>
                <a:srgbClr val="4169E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05" name="Google Shape;105;g2eedf12dd6d_1_19"/>
          <p:cNvSpPr txBox="1">
            <a:spLocks noGrp="1"/>
          </p:cNvSpPr>
          <p:nvPr>
            <p:ph type="ctrTitle"/>
          </p:nvPr>
        </p:nvSpPr>
        <p:spPr>
          <a:xfrm>
            <a:off x="621506" y="3255275"/>
            <a:ext cx="4647600" cy="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alibri"/>
              <a:buNone/>
            </a:pPr>
            <a:r>
              <a:rPr lang="en-US" sz="2300" dirty="0">
                <a:latin typeface="Assistant"/>
                <a:ea typeface="Assistant"/>
                <a:cs typeface="Assistant"/>
                <a:sym typeface="Assistant"/>
              </a:rPr>
              <a:t>haven’t cashed in on any rewards in the past year</a:t>
            </a:r>
            <a:endParaRPr sz="2300" dirty="0"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13;p3">
            <a:extLst>
              <a:ext uri="{FF2B5EF4-FFF2-40B4-BE49-F238E27FC236}">
                <a16:creationId xmlns:a16="http://schemas.microsoft.com/office/drawing/2014/main" id="{99527A26-61D0-9076-FD74-35D40869E01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00193"/>
            <a:ext cx="12192000" cy="61752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7859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n - Free people icons">
            <a:extLst>
              <a:ext uri="{FF2B5EF4-FFF2-40B4-BE49-F238E27FC236}">
                <a16:creationId xmlns:a16="http://schemas.microsoft.com/office/drawing/2014/main" id="{6EBD5B35-AC60-F93F-1CCA-164AE971C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700" y="1714500"/>
            <a:ext cx="2806700" cy="280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138879-9213-A9EA-11DE-7EC51D767E12}"/>
              </a:ext>
            </a:extLst>
          </p:cNvPr>
          <p:cNvSpPr txBox="1"/>
          <p:nvPr/>
        </p:nvSpPr>
        <p:spPr>
          <a:xfrm>
            <a:off x="2197100" y="800100"/>
            <a:ext cx="234746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latin typeface="Assistant" pitchFamily="2" charset="-79"/>
                <a:cs typeface="Assistant" pitchFamily="2" charset="-79"/>
              </a:rPr>
              <a:t>John</a:t>
            </a:r>
            <a:endParaRPr lang="he-IL" sz="2800" dirty="0"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C8CB5-87FF-6857-D087-CD4B8D86766D}"/>
              </a:ext>
            </a:extLst>
          </p:cNvPr>
          <p:cNvSpPr txBox="1"/>
          <p:nvPr/>
        </p:nvSpPr>
        <p:spPr>
          <a:xfrm>
            <a:off x="1892300" y="4862088"/>
            <a:ext cx="3111500" cy="9677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0070C0"/>
                </a:solidFill>
                <a:latin typeface="Assistant" pitchFamily="2" charset="-79"/>
                <a:cs typeface="Assistant" pitchFamily="2" charset="-79"/>
              </a:rPr>
              <a:t>Mileage for a free flight from NYC to Miami</a:t>
            </a:r>
            <a:endParaRPr lang="he-IL" sz="2000" b="1" dirty="0">
              <a:solidFill>
                <a:srgbClr val="0070C0"/>
              </a:solidFill>
              <a:latin typeface="Assistant" pitchFamily="2" charset="-79"/>
              <a:cs typeface="Assistant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96003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n - Free people icons">
            <a:extLst>
              <a:ext uri="{FF2B5EF4-FFF2-40B4-BE49-F238E27FC236}">
                <a16:creationId xmlns:a16="http://schemas.microsoft.com/office/drawing/2014/main" id="{6EBD5B35-AC60-F93F-1CCA-164AE971C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700" y="1714500"/>
            <a:ext cx="2806700" cy="280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irl - Free people icons">
            <a:extLst>
              <a:ext uri="{FF2B5EF4-FFF2-40B4-BE49-F238E27FC236}">
                <a16:creationId xmlns:a16="http://schemas.microsoft.com/office/drawing/2014/main" id="{3D75D83A-3A08-90E1-B89B-3EA59DFB4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100" y="1905000"/>
            <a:ext cx="2616200" cy="261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an - Free people icons">
            <a:extLst>
              <a:ext uri="{FF2B5EF4-FFF2-40B4-BE49-F238E27FC236}">
                <a16:creationId xmlns:a16="http://schemas.microsoft.com/office/drawing/2014/main" id="{33B58515-C838-8DF7-7D15-0D4EBFAE3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200" y="1562100"/>
            <a:ext cx="2959100" cy="295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Boy - Free people icons">
            <a:extLst>
              <a:ext uri="{FF2B5EF4-FFF2-40B4-BE49-F238E27FC236}">
                <a16:creationId xmlns:a16="http://schemas.microsoft.com/office/drawing/2014/main" id="{3358FEC2-AD46-A7C1-C613-127CF1A11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300" y="2559050"/>
            <a:ext cx="20193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138879-9213-A9EA-11DE-7EC51D767E12}"/>
              </a:ext>
            </a:extLst>
          </p:cNvPr>
          <p:cNvSpPr txBox="1"/>
          <p:nvPr/>
        </p:nvSpPr>
        <p:spPr>
          <a:xfrm>
            <a:off x="2197100" y="800100"/>
            <a:ext cx="234746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latin typeface="Assistant" pitchFamily="2" charset="-79"/>
                <a:cs typeface="Assistant" pitchFamily="2" charset="-79"/>
              </a:rPr>
              <a:t>John</a:t>
            </a:r>
            <a:endParaRPr lang="he-IL" sz="2800" dirty="0"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84F595-39D8-B94C-2C46-F878C36F2DFF}"/>
              </a:ext>
            </a:extLst>
          </p:cNvPr>
          <p:cNvSpPr txBox="1"/>
          <p:nvPr/>
        </p:nvSpPr>
        <p:spPr>
          <a:xfrm>
            <a:off x="6388100" y="800100"/>
            <a:ext cx="43688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latin typeface="Assistant" pitchFamily="2" charset="-79"/>
                <a:cs typeface="Assistant" pitchFamily="2" charset="-79"/>
              </a:rPr>
              <a:t>Mike’s family</a:t>
            </a:r>
            <a:endParaRPr lang="he-IL" sz="2800" dirty="0"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4E1A0F-07C0-A908-C837-18A4C23C4213}"/>
              </a:ext>
            </a:extLst>
          </p:cNvPr>
          <p:cNvSpPr txBox="1"/>
          <p:nvPr/>
        </p:nvSpPr>
        <p:spPr>
          <a:xfrm>
            <a:off x="1892300" y="4862088"/>
            <a:ext cx="3111500" cy="9677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0070C0"/>
                </a:solidFill>
                <a:latin typeface="Assistant" pitchFamily="2" charset="-79"/>
                <a:cs typeface="Assistant" pitchFamily="2" charset="-79"/>
              </a:rPr>
              <a:t>Mileage for a free flight from NYC to Miami</a:t>
            </a:r>
            <a:endParaRPr lang="he-IL" sz="2000" b="1" dirty="0">
              <a:solidFill>
                <a:srgbClr val="0070C0"/>
              </a:solidFill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72351B-B0E1-A88F-D8AD-608B931D458E}"/>
              </a:ext>
            </a:extLst>
          </p:cNvPr>
          <p:cNvSpPr txBox="1"/>
          <p:nvPr/>
        </p:nvSpPr>
        <p:spPr>
          <a:xfrm>
            <a:off x="7016750" y="5092919"/>
            <a:ext cx="3111500" cy="50610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0070C0"/>
                </a:solidFill>
                <a:latin typeface="Assistant" pitchFamily="2" charset="-79"/>
                <a:cs typeface="Assistant" pitchFamily="2" charset="-79"/>
              </a:rPr>
              <a:t>Flight from NYC to Miami</a:t>
            </a:r>
            <a:endParaRPr lang="he-IL" sz="2000" b="1" dirty="0">
              <a:solidFill>
                <a:srgbClr val="0070C0"/>
              </a:solidFill>
              <a:latin typeface="Assistant" pitchFamily="2" charset="-79"/>
              <a:cs typeface="Assistant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43582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n - Free people icons">
            <a:extLst>
              <a:ext uri="{FF2B5EF4-FFF2-40B4-BE49-F238E27FC236}">
                <a16:creationId xmlns:a16="http://schemas.microsoft.com/office/drawing/2014/main" id="{6EBD5B35-AC60-F93F-1CCA-164AE971C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700" y="1714500"/>
            <a:ext cx="2806700" cy="280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irl - Free people icons">
            <a:extLst>
              <a:ext uri="{FF2B5EF4-FFF2-40B4-BE49-F238E27FC236}">
                <a16:creationId xmlns:a16="http://schemas.microsoft.com/office/drawing/2014/main" id="{3D75D83A-3A08-90E1-B89B-3EA59DFB4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100" y="1905000"/>
            <a:ext cx="2616200" cy="261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an - Free people icons">
            <a:extLst>
              <a:ext uri="{FF2B5EF4-FFF2-40B4-BE49-F238E27FC236}">
                <a16:creationId xmlns:a16="http://schemas.microsoft.com/office/drawing/2014/main" id="{33B58515-C838-8DF7-7D15-0D4EBFAE3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200" y="1562100"/>
            <a:ext cx="2959100" cy="295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Boy - Free people icons">
            <a:extLst>
              <a:ext uri="{FF2B5EF4-FFF2-40B4-BE49-F238E27FC236}">
                <a16:creationId xmlns:a16="http://schemas.microsoft.com/office/drawing/2014/main" id="{3358FEC2-AD46-A7C1-C613-127CF1A11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300" y="2559050"/>
            <a:ext cx="20193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138879-9213-A9EA-11DE-7EC51D767E12}"/>
              </a:ext>
            </a:extLst>
          </p:cNvPr>
          <p:cNvSpPr txBox="1"/>
          <p:nvPr/>
        </p:nvSpPr>
        <p:spPr>
          <a:xfrm>
            <a:off x="2197100" y="800100"/>
            <a:ext cx="234746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latin typeface="Assistant" pitchFamily="2" charset="-79"/>
                <a:cs typeface="Assistant" pitchFamily="2" charset="-79"/>
              </a:rPr>
              <a:t>John</a:t>
            </a:r>
            <a:endParaRPr lang="he-IL" sz="2800" dirty="0"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84F595-39D8-B94C-2C46-F878C36F2DFF}"/>
              </a:ext>
            </a:extLst>
          </p:cNvPr>
          <p:cNvSpPr txBox="1"/>
          <p:nvPr/>
        </p:nvSpPr>
        <p:spPr>
          <a:xfrm>
            <a:off x="6388100" y="800100"/>
            <a:ext cx="43688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latin typeface="Assistant" pitchFamily="2" charset="-79"/>
                <a:cs typeface="Assistant" pitchFamily="2" charset="-79"/>
              </a:rPr>
              <a:t>Mike’s family</a:t>
            </a:r>
            <a:endParaRPr lang="he-IL" sz="2800" dirty="0"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4E1A0F-07C0-A908-C837-18A4C23C4213}"/>
              </a:ext>
            </a:extLst>
          </p:cNvPr>
          <p:cNvSpPr txBox="1"/>
          <p:nvPr/>
        </p:nvSpPr>
        <p:spPr>
          <a:xfrm>
            <a:off x="1892300" y="4862088"/>
            <a:ext cx="3111500" cy="9677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0070C0"/>
                </a:solidFill>
                <a:latin typeface="Assistant" pitchFamily="2" charset="-79"/>
                <a:cs typeface="Assistant" pitchFamily="2" charset="-79"/>
              </a:rPr>
              <a:t>Mileage for a free flight from NYC to Miami</a:t>
            </a:r>
            <a:endParaRPr lang="he-IL" sz="2000" b="1" dirty="0">
              <a:solidFill>
                <a:srgbClr val="0070C0"/>
              </a:solidFill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72351B-B0E1-A88F-D8AD-608B931D458E}"/>
              </a:ext>
            </a:extLst>
          </p:cNvPr>
          <p:cNvSpPr txBox="1"/>
          <p:nvPr/>
        </p:nvSpPr>
        <p:spPr>
          <a:xfrm>
            <a:off x="7016750" y="5092919"/>
            <a:ext cx="3111500" cy="50610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0070C0"/>
                </a:solidFill>
                <a:latin typeface="Assistant" pitchFamily="2" charset="-79"/>
                <a:cs typeface="Assistant" pitchFamily="2" charset="-79"/>
              </a:rPr>
              <a:t>Flight from NYC to Miami</a:t>
            </a:r>
            <a:endParaRPr lang="he-IL" sz="2000" b="1" dirty="0">
              <a:solidFill>
                <a:srgbClr val="0070C0"/>
              </a:solidFill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F9E18E-038B-5EED-F794-3DFFCCF3F1BE}"/>
              </a:ext>
            </a:extLst>
          </p:cNvPr>
          <p:cNvSpPr txBox="1"/>
          <p:nvPr/>
        </p:nvSpPr>
        <p:spPr>
          <a:xfrm>
            <a:off x="9277350" y="1109751"/>
            <a:ext cx="3111500" cy="1209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b="1" dirty="0">
                <a:solidFill>
                  <a:schemeClr val="accent4"/>
                </a:solidFill>
                <a:latin typeface="Assistant" pitchFamily="2" charset="-79"/>
                <a:cs typeface="Assistant" pitchFamily="2" charset="-79"/>
              </a:rPr>
              <a:t>Win</a:t>
            </a:r>
            <a:endParaRPr lang="he-IL" sz="2000" b="1" dirty="0">
              <a:solidFill>
                <a:schemeClr val="accent4"/>
              </a:solidFill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9FD136-0740-BEC8-7209-07148019F8D1}"/>
              </a:ext>
            </a:extLst>
          </p:cNvPr>
          <p:cNvSpPr txBox="1"/>
          <p:nvPr/>
        </p:nvSpPr>
        <p:spPr>
          <a:xfrm>
            <a:off x="-280416" y="1109751"/>
            <a:ext cx="3111500" cy="1209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b="1" dirty="0">
                <a:solidFill>
                  <a:schemeClr val="accent4"/>
                </a:solidFill>
                <a:latin typeface="Assistant" pitchFamily="2" charset="-79"/>
                <a:cs typeface="Assistant" pitchFamily="2" charset="-79"/>
              </a:rPr>
              <a:t>Win</a:t>
            </a:r>
            <a:endParaRPr lang="he-IL" sz="2000" b="1" dirty="0">
              <a:solidFill>
                <a:schemeClr val="accent4"/>
              </a:solidFill>
              <a:latin typeface="Assistant" pitchFamily="2" charset="-79"/>
              <a:cs typeface="Assistant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04620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Win-Win-Win Situation Archives - Research leap">
            <a:extLst>
              <a:ext uri="{FF2B5EF4-FFF2-40B4-BE49-F238E27FC236}">
                <a16:creationId xmlns:a16="http://schemas.microsoft.com/office/drawing/2014/main" id="{B45E23C3-1D0C-49EA-177D-0B83D8214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7488"/>
            <a:ext cx="12192000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793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728</Words>
  <Application>Microsoft Office PowerPoint</Application>
  <PresentationFormat>Widescreen</PresentationFormat>
  <Paragraphs>80</Paragraphs>
  <Slides>19</Slides>
  <Notes>13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Assistant</vt:lpstr>
      <vt:lpstr>Calibri</vt:lpstr>
      <vt:lpstr>Arial</vt:lpstr>
      <vt:lpstr>Office Theme</vt:lpstr>
      <vt:lpstr>PowerPoint Presentation</vt:lpstr>
      <vt:lpstr> Sitting on unused Cash Back, Points or Miles</vt:lpstr>
      <vt:lpstr>PowerPoint Presentation</vt:lpstr>
      <vt:lpstr>Of US residents hold at least 1 credit cards (3 in average).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Meet BenfiTrade</vt:lpstr>
      <vt:lpstr>PowerPoint Presentation</vt:lpstr>
      <vt:lpstr>Total Available Market</vt:lpstr>
      <vt:lpstr>How does it work? </vt:lpstr>
      <vt:lpstr>How does it look? </vt:lpstr>
      <vt:lpstr>PowerPoint Presentation</vt:lpstr>
      <vt:lpstr>PowerPoint Presentation</vt:lpstr>
      <vt:lpstr>Market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Haim Kopans</dc:creator>
  <cp:lastModifiedBy>Yuval Ofek</cp:lastModifiedBy>
  <cp:revision>1</cp:revision>
  <dcterms:created xsi:type="dcterms:W3CDTF">2023-03-25T13:14:37Z</dcterms:created>
  <dcterms:modified xsi:type="dcterms:W3CDTF">2024-07-31T19:11:50Z</dcterms:modified>
</cp:coreProperties>
</file>